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92d3cc1e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092d3cc1e3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493602b1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0493602b15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92d3cc1e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092d3cc1e3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92d3cc1e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092d3cc1e3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2d3cc1e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092d3cc1e3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92d3cc1e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092d3cc1e3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a85008f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fa85008f0b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493602b1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0493602b1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493602b1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0493602b15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92d3cc1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092d3cc1e3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92d3cc1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092d3cc1e3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92d3cc1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092d3cc1e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92d3cc1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092d3cc1e3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92d3cc1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092d3cc1e3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92d3cc1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092d3cc1e3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/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476375" y="1628775"/>
            <a:ext cx="3529013" cy="4497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5157788" y="1628775"/>
            <a:ext cx="3529012" cy="4497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476375" y="1628775"/>
            <a:ext cx="7210425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 rot="5400000">
            <a:off x="4960937" y="2400301"/>
            <a:ext cx="5649913" cy="180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 rot="5400000">
            <a:off x="1279525" y="673100"/>
            <a:ext cx="5649913" cy="525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 rot="5400000">
            <a:off x="2832894" y="272256"/>
            <a:ext cx="4497387" cy="721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76375" y="1628775"/>
            <a:ext cx="7210425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Char char="–"/>
              <a:defRPr b="0" i="0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hyperlink" Target="http://www.agh.edu.pl/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agh.edu.pl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agh.edu.pl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2230437" y="2716212"/>
            <a:ext cx="61578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en-US" sz="3000">
                <a:solidFill>
                  <a:schemeClr val="dk1"/>
                </a:solidFill>
              </a:rPr>
              <a:t>C# dla początkujących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1493049" y="4246488"/>
            <a:ext cx="61578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Programowanie obiektowe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986212" y="5772237"/>
            <a:ext cx="61578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Kupryianau Heorhi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7631112" y="6611937"/>
            <a:ext cx="1512887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www.agh.edu.pl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4222" y="212741"/>
            <a:ext cx="2542674" cy="21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243" y="4632327"/>
            <a:ext cx="2298185" cy="197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Dziedziczenie </a:t>
            </a:r>
            <a:endParaRPr/>
          </a:p>
        </p:txBody>
      </p:sp>
      <p:sp>
        <p:nvSpPr>
          <p:cNvPr id="173" name="Google Shape;173;p22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75" y="1628775"/>
            <a:ext cx="2662900" cy="376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247" y="1628772"/>
            <a:ext cx="2922350" cy="18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1025" y="3740788"/>
            <a:ext cx="4537801" cy="26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Jeżeli w klasie bazowej istnieje domyślny konstruktor, to możemy nie wywoływać konstruktor bazowy, ale trzeba pamiętać, że w takim przypadku domyślny konstruktor wywoła się niejawnie.</a:t>
            </a:r>
            <a:endParaRPr b="1" sz="1600"/>
          </a:p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Dziedziczenie</a:t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50" y="2715638"/>
            <a:ext cx="3168208" cy="38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650" y="2989361"/>
            <a:ext cx="3566733" cy="32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2674" y="4627574"/>
            <a:ext cx="2283950" cy="13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2075" y="3163100"/>
            <a:ext cx="3015845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Upcasting - obiekt pochodnej klasy ma w sobie obiekt klasy bazowej.</a:t>
            </a:r>
            <a:endParaRPr b="1" sz="1600"/>
          </a:p>
        </p:txBody>
      </p:sp>
      <p:sp>
        <p:nvSpPr>
          <p:cNvPr id="195" name="Google Shape;195;p24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Konwersja typów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863" y="3327774"/>
            <a:ext cx="7472274" cy="2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8925" y="2626175"/>
            <a:ext cx="4452799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Downcasting </a:t>
            </a:r>
            <a:r>
              <a:rPr b="1" lang="en-US" sz="1600"/>
              <a:t>- obiekt klasy bazowej MOŻE być obiektem klasy pochodnej. Konwersja musi być jawna.</a:t>
            </a:r>
            <a:endParaRPr b="1" sz="1600"/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Konwersja typów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2577175"/>
            <a:ext cx="3664403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8550" y="3429000"/>
            <a:ext cx="3972949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801" y="3885574"/>
            <a:ext cx="1608374" cy="2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Przed metodą, albo właściwością możemy dodać słowo kluczowe </a:t>
            </a:r>
            <a:r>
              <a:rPr b="1" lang="en-US" sz="1600">
                <a:solidFill>
                  <a:srgbClr val="6D9EEB"/>
                </a:solidFill>
              </a:rPr>
              <a:t>virtual </a:t>
            </a:r>
            <a:r>
              <a:rPr b="1" lang="en-US" sz="1600"/>
              <a:t>(albo </a:t>
            </a:r>
            <a:r>
              <a:rPr b="1" lang="en-US" sz="1600">
                <a:solidFill>
                  <a:srgbClr val="6D9EEB"/>
                </a:solidFill>
              </a:rPr>
              <a:t>abstract</a:t>
            </a:r>
            <a:r>
              <a:rPr b="1" lang="en-US" sz="1600"/>
              <a:t>), co pozwala przeciążać tę metodę albo właściwość w klasach pochodnych.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By przeciążyć metodę w klasie pochodnej, używamy słowo kluczowe </a:t>
            </a:r>
            <a:r>
              <a:rPr b="1" lang="en-US" sz="1600">
                <a:solidFill>
                  <a:srgbClr val="6D9EEB"/>
                </a:solidFill>
              </a:rPr>
              <a:t>override</a:t>
            </a:r>
            <a:r>
              <a:rPr b="1" lang="en-US" sz="1600"/>
              <a:t>.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216" name="Google Shape;216;p26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Polimorfizm</a:t>
            </a:r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224" name="Google Shape;224;p27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Polimorfizm</a:t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226" name="Google Shape;226;p27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25" y="1934925"/>
            <a:ext cx="3563150" cy="46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976" y="2755450"/>
            <a:ext cx="5147024" cy="28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234" name="Google Shape;234;p28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8"/>
          <p:cNvSpPr txBox="1"/>
          <p:nvPr>
            <p:ph idx="4294967295" type="ctrTitle"/>
          </p:nvPr>
        </p:nvSpPr>
        <p:spPr>
          <a:xfrm>
            <a:off x="1493112" y="2676612"/>
            <a:ext cx="61578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en-US" sz="3000">
                <a:solidFill>
                  <a:schemeClr val="dk1"/>
                </a:solidFill>
              </a:rPr>
              <a:t>Dziękuję za uwagę!</a:t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775" y="3710000"/>
            <a:ext cx="2443021" cy="237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Klasa</a:t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Metoda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Blok kodu</a:t>
            </a:r>
            <a:endParaRPr b="1" sz="1600"/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Zakresy życia zmiennych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035" y="1792748"/>
            <a:ext cx="3087916" cy="19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6888" y="4386863"/>
            <a:ext cx="33432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5413" y="4992000"/>
            <a:ext cx="338137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Przestrzenie nazw (namespaces) to są po prostu foldery w projekcie.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Przestrzenie nazw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062" y="2035950"/>
            <a:ext cx="2447161" cy="14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00" y="2464575"/>
            <a:ext cx="4197224" cy="21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885300"/>
            <a:ext cx="3670999" cy="23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Dziedziczenie jest to jeden z 4 podstawowych paradygmatów programowania obiektowego. Jest to rodzaj relacji pomiędzy dwoma klasami, która pozwala jednemu z nich dziedziczyć kod drugiego. 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17" name="Google Shape;117;p16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Dziedziczenie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4" y="2825150"/>
            <a:ext cx="3194080" cy="3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850" y="2838450"/>
            <a:ext cx="3619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9863" y="4144123"/>
            <a:ext cx="2827425" cy="2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Modyfikatory dostępu</a:t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6D9EEB"/>
                </a:solidFill>
              </a:rPr>
              <a:t>public </a:t>
            </a:r>
            <a:r>
              <a:rPr b="1" lang="en-US" sz="1600"/>
              <a:t>- brak ograniczeń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6D9EEB"/>
                </a:solidFill>
              </a:rPr>
              <a:t>private </a:t>
            </a:r>
            <a:r>
              <a:rPr b="1" lang="en-US" sz="1600"/>
              <a:t>- dostęp tylko z wewnątrz klasy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6D9EEB"/>
                </a:solidFill>
              </a:rPr>
              <a:t>protected </a:t>
            </a:r>
            <a:r>
              <a:rPr b="1" lang="en-US" sz="1600"/>
              <a:t>- </a:t>
            </a:r>
            <a:r>
              <a:rPr b="1" lang="en-US" sz="1600"/>
              <a:t>dostęp tylko z wewnątrz klasy oraz z klas dziedziczonych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6D9EEB"/>
                </a:solidFill>
              </a:rPr>
              <a:t>internal </a:t>
            </a:r>
            <a:r>
              <a:rPr b="1" lang="en-US" sz="1600"/>
              <a:t>- dostęp z klas z tego samego projektu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6D9EEB"/>
                </a:solidFill>
              </a:rPr>
              <a:t>protected internal</a:t>
            </a:r>
            <a:r>
              <a:rPr b="1" lang="en-US" sz="1600"/>
              <a:t> - dostęp z klas z tego samego projektu lub z klas dziedziczonych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6D9EEB"/>
                </a:solidFill>
              </a:rPr>
              <a:t>private protected</a:t>
            </a:r>
            <a:r>
              <a:rPr b="1" lang="en-US" sz="1600"/>
              <a:t> - dostęp tylko z wewnątrz klasy oraz z klas dziedziczonych (ale tylko z wewnątrz projektu)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975" y="4887850"/>
            <a:ext cx="1847676" cy="161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Wszystkie klasy są domyślnie dziedziczone po klasie </a:t>
            </a:r>
            <a:r>
              <a:rPr b="1" lang="en-US" sz="1600">
                <a:solidFill>
                  <a:srgbClr val="6D9EEB"/>
                </a:solidFill>
              </a:rPr>
              <a:t>Object</a:t>
            </a:r>
            <a:endParaRPr b="1" sz="1600">
              <a:solidFill>
                <a:srgbClr val="6D9EE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Dziedziczenie</a:t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2788" y="2888175"/>
            <a:ext cx="50006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W C# nie ma dziedziczenia wielokrotnego (np. jak w C++). Ale ten problem się rozwiązuje, za pomocą interfejsów.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Klasa pochodna nie może mieć szerszy modyfikator dostępu niż klasa bazowa.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słowo kluczowe </a:t>
            </a:r>
            <a:r>
              <a:rPr b="1" lang="en-US" sz="1600">
                <a:solidFill>
                  <a:srgbClr val="6D9EEB"/>
                </a:solidFill>
              </a:rPr>
              <a:t>sealed </a:t>
            </a:r>
            <a:r>
              <a:rPr b="1" lang="en-US" sz="1600"/>
              <a:t>zabrania dziedziczenie po tej klasie.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Nie można się dziedziczyć po klasie </a:t>
            </a:r>
            <a:r>
              <a:rPr b="1" lang="en-US" sz="1600"/>
              <a:t>statycznej</a:t>
            </a:r>
            <a:r>
              <a:rPr b="1" lang="en-US" sz="1600"/>
              <a:t>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Dziedziczenie</a:t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Słowo kluczowe </a:t>
            </a:r>
            <a:r>
              <a:rPr b="1" lang="en-US" sz="1600">
                <a:solidFill>
                  <a:srgbClr val="6D9EEB"/>
                </a:solidFill>
              </a:rPr>
              <a:t>base </a:t>
            </a:r>
            <a:r>
              <a:rPr b="1" lang="en-US" sz="1600"/>
              <a:t>jest używane do zyskiwania dostępu do składowych klasy bazowej z klasy pochodnej.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Dziedziczenie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38" y="2405963"/>
            <a:ext cx="3590925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250" y="3144163"/>
            <a:ext cx="37719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Konstruktory w klasach pochodnych.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Jeżeli w klasie bazowej nie ma domyślnego konstruktora, musimy w klasie pochodnej wywołać jeden z bazowych konstruktorów.</a:t>
            </a:r>
            <a:endParaRPr b="1" sz="1600"/>
          </a:p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Dziedziczenie </a:t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657" y="3907274"/>
            <a:ext cx="1321768" cy="12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kt domyślny">
  <a:themeElements>
    <a:clrScheme name="Niestandardowy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